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7"/>
  </p:notesMasterIdLst>
  <p:sldIdLst>
    <p:sldId id="257" r:id="rId5"/>
    <p:sldId id="258" r:id="rId6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3D3A"/>
    <a:srgbClr val="C7C5C6"/>
    <a:srgbClr val="CECDCE"/>
    <a:srgbClr val="AFD3D3"/>
    <a:srgbClr val="176FC5"/>
    <a:srgbClr val="B9C9D8"/>
    <a:srgbClr val="09A39F"/>
    <a:srgbClr val="0ABAB5"/>
    <a:srgbClr val="F8AF25"/>
    <a:srgbClr val="C748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601" autoAdjust="0"/>
  </p:normalViewPr>
  <p:slideViewPr>
    <p:cSldViewPr snapToGrid="0">
      <p:cViewPr varScale="1">
        <p:scale>
          <a:sx n="74" d="100"/>
          <a:sy n="74" d="100"/>
        </p:scale>
        <p:origin x="27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6" rIns="96653" bIns="48326" rtlCol="0"/>
          <a:lstStyle>
            <a:lvl1pPr algn="r">
              <a:defRPr sz="1300"/>
            </a:lvl1pPr>
          </a:lstStyle>
          <a:p>
            <a:fld id="{2F0EF1ED-7D5A-49E4-9008-CC02ED1E03F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6" rIns="96653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6" rIns="96653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3" tIns="48326" rIns="96653" bIns="48326" rtlCol="0" anchor="b"/>
          <a:lstStyle>
            <a:lvl1pPr algn="r">
              <a:defRPr sz="1300"/>
            </a:lvl1pPr>
          </a:lstStyle>
          <a:p>
            <a:fld id="{B3B6802D-2FFF-4EE0-B3D1-5CB515226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48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1pPr>
    <a:lvl2pPr marL="349566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2pPr>
    <a:lvl3pPr marL="699132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3pPr>
    <a:lvl4pPr marL="1048699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4pPr>
    <a:lvl5pPr marL="1398264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5pPr>
    <a:lvl6pPr marL="1747830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6pPr>
    <a:lvl7pPr marL="2097397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7pPr>
    <a:lvl8pPr marL="2446964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8pPr>
    <a:lvl9pPr marL="2796529" algn="l" defTabSz="699132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1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5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3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5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5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3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03E2-C241-473F-829E-356CC5E9BDB3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00EB-1FF4-4CCA-8121-45574743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C00ED-67C2-45BF-8F04-3F92B81B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98" y="8277694"/>
            <a:ext cx="5909602" cy="1473363"/>
          </a:xfrm>
        </p:spPr>
        <p:txBody>
          <a:bodyPr>
            <a:noAutofit/>
          </a:bodyPr>
          <a:lstStyle/>
          <a:p>
            <a:r>
              <a:rPr lang="en-US" sz="2587" b="1" dirty="0">
                <a:solidFill>
                  <a:srgbClr val="C33D3A"/>
                </a:solidFill>
                <a:latin typeface="+mn-lt"/>
              </a:rPr>
              <a:t/>
            </a:r>
            <a:br>
              <a:rPr lang="en-US" sz="2587" b="1" dirty="0">
                <a:solidFill>
                  <a:srgbClr val="C33D3A"/>
                </a:solidFill>
                <a:latin typeface="+mn-lt"/>
              </a:rPr>
            </a:br>
            <a:r>
              <a:rPr lang="en-US" sz="2400" b="1" dirty="0">
                <a:solidFill>
                  <a:srgbClr val="C33D3A"/>
                </a:solidFill>
                <a:latin typeface="+mn-lt"/>
              </a:rPr>
              <a:t>You can also complete this survey at home or on your own mobile device:</a:t>
            </a:r>
            <a:br>
              <a:rPr lang="en-US" sz="2400" b="1" dirty="0">
                <a:solidFill>
                  <a:srgbClr val="C33D3A"/>
                </a:solidFill>
                <a:latin typeface="+mn-lt"/>
              </a:rPr>
            </a:br>
            <a:r>
              <a:rPr lang="en-US" sz="2400" dirty="0">
                <a:latin typeface="Calibri   "/>
              </a:rPr>
              <a:t>https://promsortho.ontariohealth.ca/</a:t>
            </a:r>
            <a:r>
              <a:rPr lang="en-US" sz="2587" dirty="0"/>
              <a:t/>
            </a:r>
            <a:br>
              <a:rPr lang="en-US" sz="2587" dirty="0"/>
            </a:br>
            <a:endParaRPr lang="en-US" sz="2587" b="1" dirty="0">
              <a:solidFill>
                <a:srgbClr val="C33D3A"/>
              </a:solidFill>
              <a:latin typeface="+mn-lt"/>
            </a:endParaRP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FD3571A2-0DB0-4B62-95A6-AFA3882437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"/>
            <a:ext cx="7772400" cy="8277692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C194645-D4FA-4FA0-A62F-5A5CB03BA489}"/>
              </a:ext>
            </a:extLst>
          </p:cNvPr>
          <p:cNvSpPr txBox="1"/>
          <p:nvPr/>
        </p:nvSpPr>
        <p:spPr>
          <a:xfrm>
            <a:off x="752734" y="445007"/>
            <a:ext cx="2394686" cy="2060138"/>
          </a:xfrm>
          <a:prstGeom prst="roundRect">
            <a:avLst/>
          </a:prstGeom>
          <a:solidFill>
            <a:srgbClr val="C33D3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</a:rPr>
              <a:t>WE CARE  HOW YOU </a:t>
            </a:r>
            <a:r>
              <a:rPr lang="en-US" sz="4500" b="1" dirty="0">
                <a:solidFill>
                  <a:srgbClr val="F8AF25"/>
                </a:solidFill>
              </a:rPr>
              <a:t>FEEL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82036B-513A-47FF-8760-CA85540C8FB6}"/>
              </a:ext>
            </a:extLst>
          </p:cNvPr>
          <p:cNvSpPr txBox="1"/>
          <p:nvPr/>
        </p:nvSpPr>
        <p:spPr>
          <a:xfrm>
            <a:off x="2265866" y="3853518"/>
            <a:ext cx="239233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33D3A"/>
                </a:solidFill>
              </a:rPr>
              <a:t>Hip &amp; Knee        Patient-Reported Outcome Measures</a:t>
            </a:r>
          </a:p>
        </p:txBody>
      </p:sp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850FAC3D-9B25-46F8-B935-7976506AFB5C}"/>
              </a:ext>
            </a:extLst>
          </p:cNvPr>
          <p:cNvSpPr/>
          <p:nvPr/>
        </p:nvSpPr>
        <p:spPr>
          <a:xfrm rot="1800000">
            <a:off x="4874538" y="927088"/>
            <a:ext cx="2559473" cy="2418625"/>
          </a:xfrm>
          <a:prstGeom prst="wedgeEllipseCallo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7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540F26-9F94-4151-A50A-7875D6EE316F}"/>
              </a:ext>
            </a:extLst>
          </p:cNvPr>
          <p:cNvSpPr txBox="1"/>
          <p:nvPr/>
        </p:nvSpPr>
        <p:spPr>
          <a:xfrm>
            <a:off x="5058725" y="1285418"/>
            <a:ext cx="219109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F8AF25"/>
                </a:solidFill>
              </a:rPr>
              <a:t>TAKE THIS </a:t>
            </a:r>
            <a:r>
              <a:rPr lang="en-US" sz="3500" b="1" dirty="0">
                <a:solidFill>
                  <a:srgbClr val="C33D3A"/>
                </a:solidFill>
              </a:rPr>
              <a:t>BRIEF</a:t>
            </a:r>
            <a:r>
              <a:rPr lang="en-US" sz="3500" b="1" dirty="0">
                <a:solidFill>
                  <a:srgbClr val="F8AF25"/>
                </a:solidFill>
              </a:rPr>
              <a:t> SURVEY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57C7A44E-0CD9-4C6B-92A5-71358488DC56}"/>
              </a:ext>
            </a:extLst>
          </p:cNvPr>
          <p:cNvSpPr txBox="1">
            <a:spLocks/>
          </p:cNvSpPr>
          <p:nvPr/>
        </p:nvSpPr>
        <p:spPr>
          <a:xfrm>
            <a:off x="4658199" y="4580158"/>
            <a:ext cx="1505748" cy="1411006"/>
          </a:xfrm>
          <a:prstGeom prst="rect">
            <a:avLst/>
          </a:prstGeom>
        </p:spPr>
        <p:txBody>
          <a:bodyPr vert="horz" lIns="67586" tIns="33793" rIns="67586" bIns="33793" rtlCol="0" anchor="ctr">
            <a:normAutofit fontScale="92500" lnSpcReduction="10000"/>
          </a:bodyPr>
          <a:lstStyle>
            <a:lvl1pPr algn="l" defTabSz="1051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500" b="1" dirty="0">
                <a:solidFill>
                  <a:schemeClr val="bg1"/>
                </a:solidFill>
                <a:latin typeface="+mn-lt"/>
              </a:rPr>
              <a:t>ASK</a:t>
            </a:r>
            <a:r>
              <a:rPr lang="en-US" sz="2217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+mn-lt"/>
              </a:rPr>
              <a:t>A STAFF MEMBER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0E7BC1E-F8A8-47EA-9D73-A5F3D01DE5C3}"/>
              </a:ext>
            </a:extLst>
          </p:cNvPr>
          <p:cNvSpPr txBox="1"/>
          <p:nvPr/>
        </p:nvSpPr>
        <p:spPr>
          <a:xfrm>
            <a:off x="2303491" y="4924010"/>
            <a:ext cx="772361" cy="292388"/>
          </a:xfrm>
          <a:prstGeom prst="rect">
            <a:avLst/>
          </a:prstGeom>
          <a:solidFill>
            <a:srgbClr val="C7C5C6"/>
          </a:solidFill>
        </p:spPr>
        <p:txBody>
          <a:bodyPr wrap="square" rtlCol="0">
            <a:spAutoFit/>
          </a:bodyPr>
          <a:lstStyle/>
          <a:p>
            <a:pPr>
              <a:tabLst>
                <a:tab pos="168946" algn="l"/>
              </a:tabLst>
            </a:pPr>
            <a:r>
              <a:rPr lang="en-US" sz="1017" b="1" dirty="0">
                <a:latin typeface="Arial   "/>
              </a:rPr>
              <a:t>	 </a:t>
            </a:r>
            <a:r>
              <a:rPr lang="en-US" sz="1300" b="1" dirty="0">
                <a:latin typeface="Arial   "/>
              </a:rPr>
              <a:t>Pain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7EA90EF-C004-4D90-A70B-A4827A7088F3}"/>
              </a:ext>
            </a:extLst>
          </p:cNvPr>
          <p:cNvSpPr txBox="1"/>
          <p:nvPr/>
        </p:nvSpPr>
        <p:spPr>
          <a:xfrm>
            <a:off x="2316154" y="6267230"/>
            <a:ext cx="1529195" cy="292388"/>
          </a:xfrm>
          <a:prstGeom prst="rect">
            <a:avLst/>
          </a:prstGeom>
          <a:solidFill>
            <a:srgbClr val="AFD3D3"/>
          </a:solidFill>
        </p:spPr>
        <p:txBody>
          <a:bodyPr wrap="square" rtlCol="0">
            <a:spAutoFit/>
          </a:bodyPr>
          <a:lstStyle/>
          <a:p>
            <a:pPr>
              <a:tabLst>
                <a:tab pos="171450" algn="l"/>
              </a:tabLst>
            </a:pPr>
            <a:r>
              <a:rPr lang="en-US" sz="1300" b="1" dirty="0">
                <a:latin typeface="Arial   "/>
              </a:rPr>
              <a:t>	 Quality of Life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4899FF-0C67-4042-B99D-506271E6FDB6}"/>
              </a:ext>
            </a:extLst>
          </p:cNvPr>
          <p:cNvSpPr txBox="1"/>
          <p:nvPr/>
        </p:nvSpPr>
        <p:spPr>
          <a:xfrm>
            <a:off x="2313660" y="5531688"/>
            <a:ext cx="1807554" cy="292388"/>
          </a:xfrm>
          <a:prstGeom prst="rect">
            <a:avLst/>
          </a:prstGeom>
          <a:solidFill>
            <a:srgbClr val="CECDCE"/>
          </a:solidFill>
        </p:spPr>
        <p:txBody>
          <a:bodyPr wrap="square" rtlCol="0">
            <a:spAutoFit/>
          </a:bodyPr>
          <a:lstStyle/>
          <a:p>
            <a:pPr>
              <a:tabLst>
                <a:tab pos="168946" algn="l"/>
              </a:tabLst>
            </a:pPr>
            <a:r>
              <a:rPr lang="en-US" sz="1300" b="1" dirty="0">
                <a:latin typeface="Arial   "/>
              </a:rPr>
              <a:t>	 Functional Status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194E6E1-8AF9-4CAA-BACC-54091E012BE1}"/>
              </a:ext>
            </a:extLst>
          </p:cNvPr>
          <p:cNvSpPr txBox="1"/>
          <p:nvPr/>
        </p:nvSpPr>
        <p:spPr>
          <a:xfrm>
            <a:off x="2315188" y="6883748"/>
            <a:ext cx="1700552" cy="292388"/>
          </a:xfrm>
          <a:prstGeom prst="rect">
            <a:avLst/>
          </a:prstGeom>
          <a:solidFill>
            <a:srgbClr val="CECDCE"/>
          </a:solidFill>
        </p:spPr>
        <p:txBody>
          <a:bodyPr wrap="square" rtlCol="0">
            <a:spAutoFit/>
          </a:bodyPr>
          <a:lstStyle/>
          <a:p>
            <a:pPr>
              <a:tabLst>
                <a:tab pos="168946" algn="l"/>
              </a:tabLst>
            </a:pPr>
            <a:r>
              <a:rPr lang="en-US" sz="1300" b="1" dirty="0">
                <a:latin typeface="Arial   "/>
              </a:rPr>
              <a:t>	 Orthopedic Care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ACCAB407-29CC-4256-953B-4A7B51733BD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900" y="4964806"/>
            <a:ext cx="202758" cy="20275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D45613C6-A022-43A1-8EC0-B2B7E4D021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900" y="5589515"/>
            <a:ext cx="202758" cy="20275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4C2F4860-CCE5-4B2C-BB80-61A41A879D4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prstClr val="black"/>
              <a:srgbClr val="AFD3D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102" y="6307871"/>
            <a:ext cx="206556" cy="202758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0A40015-B9EE-47A1-A7B2-13D100755DF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783" y="6929358"/>
            <a:ext cx="204875" cy="20116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50DCCE71-D4F9-4F8A-860E-33BA08C9598A}"/>
              </a:ext>
            </a:extLst>
          </p:cNvPr>
          <p:cNvGrpSpPr/>
          <p:nvPr/>
        </p:nvGrpSpPr>
        <p:grpSpPr>
          <a:xfrm>
            <a:off x="432473" y="8632605"/>
            <a:ext cx="1086151" cy="763537"/>
            <a:chOff x="235103" y="11191700"/>
            <a:chExt cx="1469499" cy="1033021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D73366E6-D0B7-4EC7-AE62-49C93AA75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81" y="11191700"/>
              <a:ext cx="1033021" cy="1033021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81A8EF59-740E-4284-ABCB-02C06C5AA3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103" y="11583419"/>
              <a:ext cx="453266" cy="453266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14467F08-AFA4-4BBB-962D-C76F7A4C11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0858" y="4871561"/>
            <a:ext cx="217098" cy="180136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7BFCACD-FBB7-4F21-8CC5-5DE898158E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38436" y="4871560"/>
            <a:ext cx="217103" cy="180141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A9AD538-FC4F-4E61-B32F-84AA532ACB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05430" y="4871559"/>
            <a:ext cx="217103" cy="18014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4DA0C3-A3EF-4A4C-A3EB-580CFDC7E4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13007" y="4797426"/>
            <a:ext cx="76519" cy="19735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6ABC3F-578C-4158-849B-60F3BD06B6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82814" y="3955682"/>
            <a:ext cx="118872" cy="33258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46693A-BE78-4A4E-A6A4-DB88E80BA5C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03043" y="3647788"/>
            <a:ext cx="2614420" cy="42084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4BA082-1E75-4C55-81E4-394026072BE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45349" y="6022347"/>
            <a:ext cx="763919" cy="65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9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C00ED-67C2-45BF-8F04-3F92B81B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398" y="8277694"/>
            <a:ext cx="5909602" cy="1473363"/>
          </a:xfrm>
        </p:spPr>
        <p:txBody>
          <a:bodyPr>
            <a:noAutofit/>
          </a:bodyPr>
          <a:lstStyle/>
          <a:p>
            <a:r>
              <a:rPr lang="en-US" sz="2587" b="1" dirty="0">
                <a:solidFill>
                  <a:srgbClr val="C33D3A"/>
                </a:solidFill>
                <a:latin typeface="+mn-lt"/>
              </a:rPr>
              <a:t/>
            </a:r>
            <a:br>
              <a:rPr lang="en-US" sz="2587" b="1" dirty="0">
                <a:solidFill>
                  <a:srgbClr val="C33D3A"/>
                </a:solidFill>
                <a:latin typeface="+mn-lt"/>
              </a:rPr>
            </a:br>
            <a:r>
              <a:rPr lang="en-US" sz="2400" b="1" dirty="0">
                <a:solidFill>
                  <a:srgbClr val="C33D3A"/>
                </a:solidFill>
                <a:latin typeface="+mn-lt"/>
              </a:rPr>
              <a:t>You can also complete this survey at home</a:t>
            </a:r>
            <a:br>
              <a:rPr lang="en-US" sz="2400" b="1" dirty="0">
                <a:solidFill>
                  <a:srgbClr val="C33D3A"/>
                </a:solidFill>
                <a:latin typeface="+mn-lt"/>
              </a:rPr>
            </a:br>
            <a:r>
              <a:rPr lang="en-US" sz="2400" dirty="0">
                <a:latin typeface="Calibri   "/>
              </a:rPr>
              <a:t>https://promsortho.ontariohealth.ca/</a:t>
            </a:r>
            <a:r>
              <a:rPr lang="en-US" sz="2587" dirty="0"/>
              <a:t/>
            </a:r>
            <a:br>
              <a:rPr lang="en-US" sz="2587" dirty="0"/>
            </a:br>
            <a:endParaRPr lang="en-US" sz="2587" b="1" dirty="0">
              <a:solidFill>
                <a:srgbClr val="C33D3A"/>
              </a:solidFill>
              <a:latin typeface="+mn-lt"/>
            </a:endParaRP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FD3571A2-0DB0-4B62-95A6-AFA3882437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8277692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C194645-D4FA-4FA0-A62F-5A5CB03BA489}"/>
              </a:ext>
            </a:extLst>
          </p:cNvPr>
          <p:cNvSpPr txBox="1"/>
          <p:nvPr/>
        </p:nvSpPr>
        <p:spPr>
          <a:xfrm>
            <a:off x="752734" y="445007"/>
            <a:ext cx="2394686" cy="2060138"/>
          </a:xfrm>
          <a:prstGeom prst="roundRect">
            <a:avLst/>
          </a:prstGeom>
          <a:solidFill>
            <a:srgbClr val="C33D3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bg1"/>
                </a:solidFill>
              </a:rPr>
              <a:t>WE CARE  HOW YOU </a:t>
            </a:r>
            <a:r>
              <a:rPr lang="en-US" sz="4500" b="1" dirty="0">
                <a:solidFill>
                  <a:srgbClr val="F8AF25"/>
                </a:solidFill>
              </a:rPr>
              <a:t>FEEL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82036B-513A-47FF-8760-CA85540C8FB6}"/>
              </a:ext>
            </a:extLst>
          </p:cNvPr>
          <p:cNvSpPr txBox="1"/>
          <p:nvPr/>
        </p:nvSpPr>
        <p:spPr>
          <a:xfrm>
            <a:off x="2265866" y="3853518"/>
            <a:ext cx="239233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33D3A"/>
                </a:solidFill>
              </a:rPr>
              <a:t>Hip &amp; Knee        Patient-Reported Outcome Measures</a:t>
            </a:r>
          </a:p>
        </p:txBody>
      </p:sp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850FAC3D-9B25-46F8-B935-7976506AFB5C}"/>
              </a:ext>
            </a:extLst>
          </p:cNvPr>
          <p:cNvSpPr/>
          <p:nvPr/>
        </p:nvSpPr>
        <p:spPr>
          <a:xfrm rot="1800000">
            <a:off x="4874538" y="927088"/>
            <a:ext cx="2559473" cy="2418625"/>
          </a:xfrm>
          <a:prstGeom prst="wedgeEllipseCallo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7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540F26-9F94-4151-A50A-7875D6EE316F}"/>
              </a:ext>
            </a:extLst>
          </p:cNvPr>
          <p:cNvSpPr txBox="1"/>
          <p:nvPr/>
        </p:nvSpPr>
        <p:spPr>
          <a:xfrm>
            <a:off x="5058725" y="1285418"/>
            <a:ext cx="219109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F8AF25"/>
                </a:solidFill>
              </a:rPr>
              <a:t>TAKE THIS </a:t>
            </a:r>
            <a:r>
              <a:rPr lang="en-US" sz="3500" b="1" dirty="0">
                <a:solidFill>
                  <a:srgbClr val="C33D3A"/>
                </a:solidFill>
              </a:rPr>
              <a:t>BRIEF</a:t>
            </a:r>
            <a:r>
              <a:rPr lang="en-US" sz="3500" b="1" dirty="0">
                <a:solidFill>
                  <a:srgbClr val="F8AF25"/>
                </a:solidFill>
              </a:rPr>
              <a:t> SURVEY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57C7A44E-0CD9-4C6B-92A5-71358488DC56}"/>
              </a:ext>
            </a:extLst>
          </p:cNvPr>
          <p:cNvSpPr txBox="1">
            <a:spLocks/>
          </p:cNvSpPr>
          <p:nvPr/>
        </p:nvSpPr>
        <p:spPr>
          <a:xfrm>
            <a:off x="4658199" y="4580158"/>
            <a:ext cx="1505748" cy="1411006"/>
          </a:xfrm>
          <a:prstGeom prst="rect">
            <a:avLst/>
          </a:prstGeom>
        </p:spPr>
        <p:txBody>
          <a:bodyPr vert="horz" lIns="67586" tIns="33793" rIns="67586" bIns="33793" rtlCol="0" anchor="ctr">
            <a:normAutofit fontScale="92500" lnSpcReduction="10000"/>
          </a:bodyPr>
          <a:lstStyle>
            <a:lvl1pPr algn="l" defTabSz="1051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500" b="1" dirty="0">
                <a:solidFill>
                  <a:schemeClr val="bg1"/>
                </a:solidFill>
                <a:latin typeface="+mn-lt"/>
              </a:rPr>
              <a:t>ASK</a:t>
            </a:r>
            <a:r>
              <a:rPr lang="en-US" sz="2217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+mn-lt"/>
              </a:rPr>
              <a:t>A STAFF MEMBER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0E7BC1E-F8A8-47EA-9D73-A5F3D01DE5C3}"/>
              </a:ext>
            </a:extLst>
          </p:cNvPr>
          <p:cNvSpPr txBox="1"/>
          <p:nvPr/>
        </p:nvSpPr>
        <p:spPr>
          <a:xfrm>
            <a:off x="2303491" y="4924010"/>
            <a:ext cx="772361" cy="292388"/>
          </a:xfrm>
          <a:prstGeom prst="rect">
            <a:avLst/>
          </a:prstGeom>
          <a:solidFill>
            <a:srgbClr val="C7C5C6"/>
          </a:solidFill>
        </p:spPr>
        <p:txBody>
          <a:bodyPr wrap="square" rtlCol="0">
            <a:spAutoFit/>
          </a:bodyPr>
          <a:lstStyle/>
          <a:p>
            <a:pPr>
              <a:tabLst>
                <a:tab pos="168946" algn="l"/>
              </a:tabLst>
            </a:pPr>
            <a:r>
              <a:rPr lang="en-US" sz="1017" b="1" dirty="0">
                <a:latin typeface="Arial   "/>
              </a:rPr>
              <a:t>	 </a:t>
            </a:r>
            <a:r>
              <a:rPr lang="en-US" sz="1300" b="1" dirty="0">
                <a:latin typeface="Arial   "/>
              </a:rPr>
              <a:t>Pain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7EA90EF-C004-4D90-A70B-A4827A7088F3}"/>
              </a:ext>
            </a:extLst>
          </p:cNvPr>
          <p:cNvSpPr txBox="1"/>
          <p:nvPr/>
        </p:nvSpPr>
        <p:spPr>
          <a:xfrm>
            <a:off x="2303491" y="6257741"/>
            <a:ext cx="1529195" cy="292388"/>
          </a:xfrm>
          <a:prstGeom prst="rect">
            <a:avLst/>
          </a:prstGeom>
          <a:solidFill>
            <a:srgbClr val="AFD3D3"/>
          </a:solidFill>
        </p:spPr>
        <p:txBody>
          <a:bodyPr wrap="square" rtlCol="0">
            <a:spAutoFit/>
          </a:bodyPr>
          <a:lstStyle/>
          <a:p>
            <a:pPr>
              <a:tabLst>
                <a:tab pos="171450" algn="l"/>
              </a:tabLst>
            </a:pPr>
            <a:r>
              <a:rPr lang="en-US" sz="1300" b="1" dirty="0">
                <a:latin typeface="Arial   "/>
              </a:rPr>
              <a:t>	 Quality of Life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4899FF-0C67-4042-B99D-506271E6FDB6}"/>
              </a:ext>
            </a:extLst>
          </p:cNvPr>
          <p:cNvSpPr txBox="1"/>
          <p:nvPr/>
        </p:nvSpPr>
        <p:spPr>
          <a:xfrm>
            <a:off x="2307246" y="5549462"/>
            <a:ext cx="1807554" cy="292388"/>
          </a:xfrm>
          <a:prstGeom prst="rect">
            <a:avLst/>
          </a:prstGeom>
          <a:solidFill>
            <a:srgbClr val="CECDCE"/>
          </a:solidFill>
        </p:spPr>
        <p:txBody>
          <a:bodyPr wrap="square" rtlCol="0">
            <a:spAutoFit/>
          </a:bodyPr>
          <a:lstStyle/>
          <a:p>
            <a:pPr>
              <a:tabLst>
                <a:tab pos="168946" algn="l"/>
              </a:tabLst>
            </a:pPr>
            <a:r>
              <a:rPr lang="en-US" sz="1300" b="1" dirty="0">
                <a:latin typeface="Arial   "/>
              </a:rPr>
              <a:t>	 Functional Status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194E6E1-8AF9-4CAA-BACC-54091E012BE1}"/>
              </a:ext>
            </a:extLst>
          </p:cNvPr>
          <p:cNvSpPr txBox="1"/>
          <p:nvPr/>
        </p:nvSpPr>
        <p:spPr>
          <a:xfrm>
            <a:off x="2315188" y="6883748"/>
            <a:ext cx="1700552" cy="292388"/>
          </a:xfrm>
          <a:prstGeom prst="rect">
            <a:avLst/>
          </a:prstGeom>
          <a:solidFill>
            <a:srgbClr val="CECDCE"/>
          </a:solidFill>
        </p:spPr>
        <p:txBody>
          <a:bodyPr wrap="square" rtlCol="0">
            <a:spAutoFit/>
          </a:bodyPr>
          <a:lstStyle/>
          <a:p>
            <a:pPr>
              <a:tabLst>
                <a:tab pos="168946" algn="l"/>
              </a:tabLst>
            </a:pPr>
            <a:r>
              <a:rPr lang="en-US" sz="1300" b="1" dirty="0">
                <a:latin typeface="Arial   "/>
              </a:rPr>
              <a:t>	 Orthopedic Care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ACCAB407-29CC-4256-953B-4A7B51733BD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900" y="4964806"/>
            <a:ext cx="202758" cy="20275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D45613C6-A022-43A1-8EC0-B2B7E4D021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900" y="5589515"/>
            <a:ext cx="202758" cy="202758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4C2F4860-CCE5-4B2C-BB80-61A41A879D4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prstClr val="black"/>
              <a:srgbClr val="AFD3D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102" y="6307871"/>
            <a:ext cx="206556" cy="202758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0A40015-B9EE-47A1-A7B2-13D100755DF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783" y="6929358"/>
            <a:ext cx="204875" cy="20116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50DCCE71-D4F9-4F8A-860E-33BA08C9598A}"/>
              </a:ext>
            </a:extLst>
          </p:cNvPr>
          <p:cNvGrpSpPr/>
          <p:nvPr/>
        </p:nvGrpSpPr>
        <p:grpSpPr>
          <a:xfrm>
            <a:off x="432473" y="8632605"/>
            <a:ext cx="1086151" cy="763537"/>
            <a:chOff x="235103" y="11191700"/>
            <a:chExt cx="1469499" cy="1033021"/>
          </a:xfrm>
        </p:grpSpPr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D73366E6-D0B7-4EC7-AE62-49C93AA751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581" y="11191700"/>
              <a:ext cx="1033021" cy="1033021"/>
            </a:xfrm>
            <a:prstGeom prst="rect">
              <a:avLst/>
            </a:prstGeom>
          </p:spPr>
        </p:pic>
        <p:pic>
          <p:nvPicPr>
            <p:cNvPr id="72" name="Picture 71">
              <a:extLst>
                <a:ext uri="{FF2B5EF4-FFF2-40B4-BE49-F238E27FC236}">
                  <a16:creationId xmlns:a16="http://schemas.microsoft.com/office/drawing/2014/main" id="{81A8EF59-740E-4284-ABCB-02C06C5AA3D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103" y="11583419"/>
              <a:ext cx="453266" cy="453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043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ca9887-98fb-4ba4-a5c1-7c5a53546d2f" xsi:nil="true"/>
    <lcf76f155ced4ddcb4097134ff3c332f xmlns="26c97283-55a6-41c9-b170-162713cd91a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A5A76CF8CFCD4BB6E887A786C39121" ma:contentTypeVersion="13" ma:contentTypeDescription="Create a new document." ma:contentTypeScope="" ma:versionID="3bd871a7c5641bc4fad9da89ea2f2e5f">
  <xsd:schema xmlns:xsd="http://www.w3.org/2001/XMLSchema" xmlns:xs="http://www.w3.org/2001/XMLSchema" xmlns:p="http://schemas.microsoft.com/office/2006/metadata/properties" xmlns:ns2="26c97283-55a6-41c9-b170-162713cd91a8" xmlns:ns3="5bca9887-98fb-4ba4-a5c1-7c5a53546d2f" targetNamespace="http://schemas.microsoft.com/office/2006/metadata/properties" ma:root="true" ma:fieldsID="ddcd3dcde75702be21d36790931a6638" ns2:_="" ns3:_="">
    <xsd:import namespace="26c97283-55a6-41c9-b170-162713cd91a8"/>
    <xsd:import namespace="5bca9887-98fb-4ba4-a5c1-7c5a53546d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97283-55a6-41c9-b170-162713cd91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44c0932-e3b5-4cef-bb0d-953d3280f5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a9887-98fb-4ba4-a5c1-7c5a53546d2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eb65ca4b-406e-466b-afe8-dce3365655ba}" ma:internalName="TaxCatchAll" ma:showField="CatchAllData" ma:web="5bca9887-98fb-4ba4-a5c1-7c5a53546d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BA5849-02F8-447D-BA23-824937835E3A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26c97283-55a6-41c9-b170-162713cd91a8"/>
    <ds:schemaRef ds:uri="http://purl.org/dc/terms/"/>
    <ds:schemaRef ds:uri="5bca9887-98fb-4ba4-a5c1-7c5a53546d2f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30E170E-C436-440D-AED4-4F164DD111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97283-55a6-41c9-b170-162713cd91a8"/>
    <ds:schemaRef ds:uri="5bca9887-98fb-4ba4-a5c1-7c5a53546d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2803AF-2BFC-4525-A063-76247B62E9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107</Words>
  <Application>Microsoft Office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  </vt:lpstr>
      <vt:lpstr>Calibri</vt:lpstr>
      <vt:lpstr>Calibri   </vt:lpstr>
      <vt:lpstr>Calibri Light</vt:lpstr>
      <vt:lpstr>Office Theme</vt:lpstr>
      <vt:lpstr> You can also complete this survey at home or on your own mobile device: https://promsortho.ontariohealth.ca/ </vt:lpstr>
      <vt:lpstr> You can also complete this survey at home https://promsortho.ontariohealth.ca/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 and Knee Patient Surveys</dc:title>
  <dc:creator>Yuen, Dora</dc:creator>
  <cp:lastModifiedBy>Colleen Bedford</cp:lastModifiedBy>
  <cp:revision>31</cp:revision>
  <dcterms:created xsi:type="dcterms:W3CDTF">2019-09-27T15:02:15Z</dcterms:created>
  <dcterms:modified xsi:type="dcterms:W3CDTF">2022-10-03T18:55:22Z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0x01010001A5A76CF8CFCD4BB6E887A786C39121</vt:lpwstr>
  </property>
  <property fmtid="{D5CDD505-2E9C-101B-9397-08002B2CF9AE}" pid="3" name="MediaServiceImageTags">
    <vt:lpwstr/>
  </property>
</Properties>
</file>